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sldIdLst>
    <p:sldId id="256" r:id="rId2"/>
    <p:sldId id="282" r:id="rId3"/>
    <p:sldId id="257" r:id="rId4"/>
    <p:sldId id="258" r:id="rId5"/>
    <p:sldId id="259" r:id="rId6"/>
    <p:sldId id="260" r:id="rId7"/>
    <p:sldId id="261" r:id="rId8"/>
    <p:sldId id="283" r:id="rId9"/>
    <p:sldId id="262" r:id="rId10"/>
    <p:sldId id="263" r:id="rId11"/>
    <p:sldId id="266" r:id="rId12"/>
    <p:sldId id="274" r:id="rId13"/>
    <p:sldId id="275" r:id="rId14"/>
    <p:sldId id="276" r:id="rId15"/>
    <p:sldId id="279" r:id="rId16"/>
    <p:sldId id="28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6600"/>
    <a:srgbClr val="339933"/>
    <a:srgbClr val="33CC33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9F8EDB-2554-42C9-A474-785EFC0ED711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15F946-8132-4659-A2D9-3D05B48092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01078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155FA-DDBC-4602-8E00-3B15E5BC1127}" type="datetime1">
              <a:rPr lang="ru-RU" smtClean="0"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B91AA-FCF8-47C7-8AE5-89D41F57315F}" type="datetime1">
              <a:rPr lang="ru-RU" smtClean="0"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F3441-9D7C-4C20-86EE-7D3C752A0471}" type="datetime1">
              <a:rPr lang="ru-RU" smtClean="0"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1C587-47F2-49A2-BFE7-A65CB34F291A}" type="datetime1">
              <a:rPr lang="ru-RU" smtClean="0"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5858-CEF0-466B-B320-28A1F504F69A}" type="datetime1">
              <a:rPr lang="ru-RU" smtClean="0"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94B7B-4D22-4A43-9C33-9DD68198796E}" type="datetime1">
              <a:rPr lang="ru-RU" smtClean="0"/>
              <a:t>20.01.2021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7F06B-14DF-40A9-B791-652DF85231AE}" type="datetime1">
              <a:rPr lang="ru-RU" smtClean="0"/>
              <a:t>20.01.2021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D8A37-1295-4541-A961-0758D62D5398}" type="datetime1">
              <a:rPr lang="ru-RU" smtClean="0"/>
              <a:t>20.01.2021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85EA8-339B-43CD-9A64-4FFE679B1F4C}" type="datetime1">
              <a:rPr lang="ru-RU" smtClean="0"/>
              <a:t>20.01.2021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D5985-8A78-461F-A00B-FAE1CC53DC87}" type="datetime1">
              <a:rPr lang="ru-RU" smtClean="0"/>
              <a:t>20.01.2021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8B47A-01E8-46FB-B329-AB9965726F51}" type="datetime1">
              <a:rPr lang="ru-RU" smtClean="0"/>
              <a:t>20.01.2021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1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C10590-B6E6-4E5E-91AF-A55755068CA1}" type="datetime1">
              <a:rPr lang="ru-RU" smtClean="0"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apps.webofknowledge.com/WOS_GeneralSearch_input.do?product=WOS&amp;search_mode=GeneralSearch&amp;SID=D1pA5xVwJ2ohFIO7GYz&amp;preferencesSaved=" TargetMode="External"/><Relationship Id="rId2" Type="http://schemas.openxmlformats.org/officeDocument/2006/relationships/hyperlink" Target="http://www.scopus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9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628801"/>
            <a:ext cx="7772400" cy="197165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0099"/>
                </a:solidFill>
              </a:rPr>
              <a:t>Лекция 1.  Введение в биотехнологию. Содержание и значение </a:t>
            </a:r>
            <a:r>
              <a:rPr lang="ru-RU" b="1" dirty="0" smtClean="0">
                <a:solidFill>
                  <a:srgbClr val="000099"/>
                </a:solidFill>
              </a:rPr>
              <a:t>курса (</a:t>
            </a:r>
            <a:r>
              <a:rPr lang="ru-RU" b="1" smtClean="0">
                <a:solidFill>
                  <a:srgbClr val="000099"/>
                </a:solidFill>
              </a:rPr>
              <a:t>1 час.)</a:t>
            </a:r>
            <a:endParaRPr lang="ru-RU" dirty="0">
              <a:solidFill>
                <a:srgbClr val="000099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4365104"/>
            <a:ext cx="6400800" cy="1752600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</a:gradFill>
        </p:spPr>
        <p:txBody>
          <a:bodyPr>
            <a:normAutofit fontScale="62500" lnSpcReduction="20000"/>
          </a:bodyPr>
          <a:lstStyle/>
          <a:p>
            <a:r>
              <a:rPr lang="ru-RU" b="1" dirty="0">
                <a:solidFill>
                  <a:srgbClr val="000099"/>
                </a:solidFill>
              </a:rPr>
              <a:t>Вопросы:</a:t>
            </a:r>
            <a:endParaRPr lang="ru-RU" dirty="0">
              <a:solidFill>
                <a:srgbClr val="000099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ru-RU" dirty="0">
                <a:solidFill>
                  <a:srgbClr val="000099"/>
                </a:solidFill>
              </a:rPr>
              <a:t>Биотехнология как отрасль науки и отрасль </a:t>
            </a:r>
            <a:r>
              <a:rPr lang="ru-RU" dirty="0" smtClean="0">
                <a:solidFill>
                  <a:srgbClr val="000099"/>
                </a:solidFill>
              </a:rPr>
              <a:t>производства. Предмет и методы сельскохозяйственной биотехнологии.</a:t>
            </a:r>
            <a:endParaRPr lang="ru-RU" dirty="0">
              <a:solidFill>
                <a:srgbClr val="000099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ru-RU" dirty="0">
                <a:solidFill>
                  <a:srgbClr val="000099"/>
                </a:solidFill>
              </a:rPr>
              <a:t>Основные направления и задачи современной биотехнологии.</a:t>
            </a:r>
          </a:p>
          <a:p>
            <a:endParaRPr lang="ru-RU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9377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5102" y="11857"/>
            <a:ext cx="9144000" cy="248791"/>
          </a:xfrm>
        </p:spPr>
        <p:txBody>
          <a:bodyPr>
            <a:noAutofit/>
          </a:bodyPr>
          <a:lstStyle/>
          <a:p>
            <a:r>
              <a:rPr lang="ru-RU" sz="2000" b="1" dirty="0">
                <a:solidFill>
                  <a:srgbClr val="C00000"/>
                </a:solidFill>
              </a:rPr>
              <a:t>Современная биотехнология тесно стыкуется с рядом научных </a:t>
            </a:r>
            <a:r>
              <a:rPr lang="ru-RU" sz="2000" b="1" dirty="0" smtClean="0">
                <a:solidFill>
                  <a:srgbClr val="C00000"/>
                </a:solidFill>
              </a:rPr>
              <a:t>дисциплин</a:t>
            </a:r>
            <a:endParaRPr lang="ru-RU" sz="2000" b="1" dirty="0">
              <a:solidFill>
                <a:srgbClr val="C00000"/>
              </a:solidFill>
            </a:endParaRPr>
          </a:p>
        </p:txBody>
      </p:sp>
      <p:pic>
        <p:nvPicPr>
          <p:cNvPr id="4" name="Рисунок 3" descr="D:\Лямин\Мазницына\ЛЮБА\учебник\биотехнология\БИОТЕХНОЛОГИЯ  С САЙТА\intro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60648"/>
            <a:ext cx="8136904" cy="6480720"/>
          </a:xfrm>
          <a:prstGeom prst="rect">
            <a:avLst/>
          </a:prstGeom>
          <a:solidFill>
            <a:schemeClr val="bg2"/>
          </a:solidFill>
          <a:ln>
            <a:noFill/>
          </a:ln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0056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928992" cy="720080"/>
          </a:xfrm>
        </p:spPr>
        <p:txBody>
          <a:bodyPr>
            <a:noAutofit/>
          </a:bodyPr>
          <a:lstStyle/>
          <a:p>
            <a:pPr lvl="0"/>
            <a:r>
              <a:rPr lang="ru-RU" sz="2800" b="1" dirty="0" smtClean="0">
                <a:solidFill>
                  <a:srgbClr val="C00000"/>
                </a:solidFill>
              </a:rPr>
              <a:t>2. </a:t>
            </a:r>
            <a:r>
              <a:rPr lang="ru-RU" sz="2800" b="1" dirty="0" smtClean="0">
                <a:solidFill>
                  <a:srgbClr val="C00000"/>
                </a:solidFill>
              </a:rPr>
              <a:t>Основные </a:t>
            </a:r>
            <a:r>
              <a:rPr lang="ru-RU" sz="2800" b="1" dirty="0">
                <a:solidFill>
                  <a:srgbClr val="C00000"/>
                </a:solidFill>
              </a:rPr>
              <a:t>направления и задачи современной биотехнологии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79712" y="908720"/>
            <a:ext cx="7056784" cy="23042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i="1" dirty="0">
                <a:solidFill>
                  <a:srgbClr val="000099"/>
                </a:solidFill>
              </a:rPr>
              <a:t>Термин «биотехнология» был предложен в 1917 году венгерским инженером Карлом </a:t>
            </a:r>
            <a:r>
              <a:rPr lang="ru-RU" sz="1800" i="1" dirty="0" err="1">
                <a:solidFill>
                  <a:srgbClr val="000099"/>
                </a:solidFill>
              </a:rPr>
              <a:t>Эреки</a:t>
            </a:r>
            <a:r>
              <a:rPr lang="ru-RU" sz="1800" i="1" dirty="0">
                <a:solidFill>
                  <a:srgbClr val="000099"/>
                </a:solidFill>
              </a:rPr>
              <a:t> для описания процесса крупномасштабного выращивания свиней с использованием в качестве корма сахарной свеклы. По определению </a:t>
            </a:r>
            <a:r>
              <a:rPr lang="ru-RU" sz="1800" i="1" dirty="0" err="1">
                <a:solidFill>
                  <a:srgbClr val="000099"/>
                </a:solidFill>
              </a:rPr>
              <a:t>Эреки</a:t>
            </a:r>
            <a:r>
              <a:rPr lang="ru-RU" sz="1800" i="1" dirty="0">
                <a:solidFill>
                  <a:srgbClr val="000099"/>
                </a:solidFill>
              </a:rPr>
              <a:t>, биотехнология – это «все виды работ, при которых из сырья с помощью живых организмов производятся те или иные продукты».</a:t>
            </a:r>
          </a:p>
          <a:p>
            <a:pPr marL="0" indent="0">
              <a:buNone/>
            </a:pPr>
            <a:endParaRPr lang="ru-RU" sz="1800" i="1" dirty="0">
              <a:solidFill>
                <a:srgbClr val="000099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460" y="764704"/>
            <a:ext cx="1368152" cy="1848854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11</a:t>
            </a:fld>
            <a:endParaRPr lang="ru-RU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323528" y="3284984"/>
            <a:ext cx="8496944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800" i="1" dirty="0" smtClean="0">
                <a:solidFill>
                  <a:srgbClr val="0000CC"/>
                </a:solidFill>
              </a:rPr>
              <a:t>При помощи биотехнологии было налажено производство </a:t>
            </a:r>
            <a:r>
              <a:rPr lang="ru-RU" sz="1800" i="1" dirty="0">
                <a:solidFill>
                  <a:srgbClr val="0000CC"/>
                </a:solidFill>
              </a:rPr>
              <a:t>пищевых концентратов из </a:t>
            </a:r>
            <a:r>
              <a:rPr lang="ru-RU" sz="1800" i="1" dirty="0" smtClean="0">
                <a:solidFill>
                  <a:srgbClr val="0000CC"/>
                </a:solidFill>
              </a:rPr>
              <a:t>дрожжей, пенициллина, получены новые сорта растений, породы животных и рыб в </a:t>
            </a:r>
            <a:r>
              <a:rPr lang="ru-RU" sz="1800" i="1" dirty="0" err="1" smtClean="0">
                <a:solidFill>
                  <a:srgbClr val="0000CC"/>
                </a:solidFill>
              </a:rPr>
              <a:t>т.ч</a:t>
            </a:r>
            <a:r>
              <a:rPr lang="ru-RU" sz="1800" i="1" dirty="0" smtClean="0">
                <a:solidFill>
                  <a:srgbClr val="0000CC"/>
                </a:solidFill>
              </a:rPr>
              <a:t>. </a:t>
            </a:r>
            <a:r>
              <a:rPr lang="ru-RU" sz="1800" i="1" dirty="0">
                <a:solidFill>
                  <a:srgbClr val="0000CC"/>
                </a:solidFill>
              </a:rPr>
              <a:t>г</a:t>
            </a:r>
            <a:r>
              <a:rPr lang="ru-RU" sz="1800" i="1" dirty="0" smtClean="0">
                <a:solidFill>
                  <a:srgbClr val="0000CC"/>
                </a:solidFill>
              </a:rPr>
              <a:t>енетически измененные, разработаны биотехнологии получения спирта, лекарственных препаратов и т.д. </a:t>
            </a:r>
          </a:p>
          <a:p>
            <a:pPr marL="0" indent="0">
              <a:buFont typeface="Arial" pitchFamily="34" charset="0"/>
              <a:buNone/>
            </a:pPr>
            <a:endParaRPr lang="ru-RU" sz="1800" i="1" dirty="0">
              <a:solidFill>
                <a:srgbClr val="000099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6772" y="4653136"/>
            <a:ext cx="885771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ru-RU" i="1" spc="-30" dirty="0" smtClean="0">
                <a:solidFill>
                  <a:srgbClr val="C00000"/>
                </a:solidFill>
              </a:rPr>
              <a:t>Ежегодно доход </a:t>
            </a:r>
            <a:r>
              <a:rPr lang="ru-RU" i="1" spc="-30" dirty="0">
                <a:solidFill>
                  <a:srgbClr val="C00000"/>
                </a:solidFill>
              </a:rPr>
              <a:t>молекулярно-биотехнологической индустрии </a:t>
            </a:r>
            <a:r>
              <a:rPr lang="ru-RU" i="1" spc="-30" dirty="0" smtClean="0">
                <a:solidFill>
                  <a:srgbClr val="C00000"/>
                </a:solidFill>
              </a:rPr>
              <a:t>увеличивается на десятки  </a:t>
            </a:r>
            <a:r>
              <a:rPr lang="ru-RU" i="1" spc="-30" dirty="0">
                <a:solidFill>
                  <a:srgbClr val="C00000"/>
                </a:solidFill>
              </a:rPr>
              <a:t>млн. </a:t>
            </a:r>
            <a:r>
              <a:rPr lang="ru-RU" i="1" spc="-30" dirty="0" smtClean="0">
                <a:solidFill>
                  <a:srgbClr val="C00000"/>
                </a:solidFill>
              </a:rPr>
              <a:t>$. Например, в </a:t>
            </a:r>
            <a:r>
              <a:rPr lang="ru-RU" i="1" spc="-30" dirty="0">
                <a:solidFill>
                  <a:srgbClr val="C00000"/>
                </a:solidFill>
              </a:rPr>
              <a:t>2000 году объем продаж продуктов, изготовленных с применением молекулярной биотехнологии, превысил 60 млрд. $ в году, а в 2010 г.  - 1 триллион $. </a:t>
            </a:r>
          </a:p>
          <a:p>
            <a:pPr>
              <a:spcBef>
                <a:spcPts val="0"/>
              </a:spcBef>
            </a:pPr>
            <a:endParaRPr lang="ru-RU" i="1" spc="-30" dirty="0" smtClean="0">
              <a:solidFill>
                <a:srgbClr val="0000CC"/>
              </a:solidFill>
            </a:endParaRPr>
          </a:p>
          <a:p>
            <a:pPr>
              <a:spcBef>
                <a:spcPts val="0"/>
              </a:spcBef>
            </a:pPr>
            <a:r>
              <a:rPr lang="ru-RU" i="1" spc="-30" dirty="0" smtClean="0">
                <a:solidFill>
                  <a:srgbClr val="0000CC"/>
                </a:solidFill>
              </a:rPr>
              <a:t>Большая </a:t>
            </a:r>
            <a:r>
              <a:rPr lang="ru-RU" i="1" spc="-30" dirty="0">
                <a:solidFill>
                  <a:srgbClr val="0000CC"/>
                </a:solidFill>
              </a:rPr>
              <a:t>часть коммерческих разработок в области молекулярной биотехнологии приходится на США. Активно развивается направление в Японии, Странах Европы. </a:t>
            </a:r>
            <a:endParaRPr lang="ru-RU" i="1" spc="-3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71074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3920" y="116632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0000CC"/>
                </a:solidFill>
              </a:rPr>
              <a:t>Надежды и опасения</a:t>
            </a:r>
            <a:endParaRPr lang="ru-RU" dirty="0">
              <a:solidFill>
                <a:srgbClr val="0000CC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2992" y="1268760"/>
            <a:ext cx="7488832" cy="324036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rgbClr val="006600"/>
                </a:solidFill>
              </a:rPr>
              <a:t>С молекулярной биотехнологией человечество связывают самые больше надежды: </a:t>
            </a:r>
          </a:p>
          <a:p>
            <a:r>
              <a:rPr lang="ru-RU" dirty="0" smtClean="0">
                <a:solidFill>
                  <a:srgbClr val="006600"/>
                </a:solidFill>
              </a:rPr>
              <a:t>возможность </a:t>
            </a:r>
            <a:r>
              <a:rPr lang="ru-RU" dirty="0">
                <a:solidFill>
                  <a:srgbClr val="006600"/>
                </a:solidFill>
              </a:rPr>
              <a:t>точной диагностики, профилактики и лечения множества инфекционных и генетических заболеваний</a:t>
            </a:r>
          </a:p>
          <a:p>
            <a:r>
              <a:rPr lang="ru-RU" dirty="0" smtClean="0">
                <a:solidFill>
                  <a:srgbClr val="006600"/>
                </a:solidFill>
              </a:rPr>
              <a:t>значительное </a:t>
            </a:r>
            <a:r>
              <a:rPr lang="ru-RU" dirty="0">
                <a:solidFill>
                  <a:srgbClr val="006600"/>
                </a:solidFill>
              </a:rPr>
              <a:t>повышение урожайности сельскохозяйственных культур путем </a:t>
            </a:r>
            <a:r>
              <a:rPr lang="ru-RU" dirty="0" smtClean="0">
                <a:solidFill>
                  <a:srgbClr val="006600"/>
                </a:solidFill>
              </a:rPr>
              <a:t>создания</a:t>
            </a:r>
            <a:endParaRPr lang="ru-RU" dirty="0">
              <a:solidFill>
                <a:srgbClr val="006600"/>
              </a:solidFill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1619672" y="4365104"/>
            <a:ext cx="7473626" cy="237626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dirty="0" smtClean="0">
                <a:solidFill>
                  <a:srgbClr val="C00000"/>
                </a:solidFill>
              </a:rPr>
              <a:t>Но общественность интересуют вопросы, как безопасность экспериментов, негативное влияние на окружающую среду, патентование организмов, полученных генно-инженерными методами.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" name="Крест 4"/>
          <p:cNvSpPr/>
          <p:nvPr/>
        </p:nvSpPr>
        <p:spPr>
          <a:xfrm>
            <a:off x="179512" y="1772815"/>
            <a:ext cx="1224136" cy="1239391"/>
          </a:xfrm>
          <a:prstGeom prst="plus">
            <a:avLst>
              <a:gd name="adj" fmla="val 34338"/>
            </a:avLst>
          </a:prstGeom>
          <a:gradFill flip="none" rotWithShape="1">
            <a:gsLst>
              <a:gs pos="0">
                <a:srgbClr val="92D050">
                  <a:lumMod val="65000"/>
                  <a:lumOff val="35000"/>
                </a:srgbClr>
              </a:gs>
              <a:gs pos="50000">
                <a:srgbClr val="92D050"/>
              </a:gs>
              <a:gs pos="100000">
                <a:srgbClr val="156B13"/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B050"/>
              </a:solidFill>
            </a:endParaRPr>
          </a:p>
        </p:txBody>
      </p:sp>
      <p:sp>
        <p:nvSpPr>
          <p:cNvPr id="6" name="Минус 5"/>
          <p:cNvSpPr/>
          <p:nvPr/>
        </p:nvSpPr>
        <p:spPr>
          <a:xfrm>
            <a:off x="251520" y="5049180"/>
            <a:ext cx="1224136" cy="504056"/>
          </a:xfrm>
          <a:prstGeom prst="mathMinus">
            <a:avLst>
              <a:gd name="adj1" fmla="val 42417"/>
            </a:avLst>
          </a:prstGeom>
          <a:gradFill flip="none" rotWithShape="1">
            <a:gsLst>
              <a:gs pos="0">
                <a:srgbClr val="FF00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94109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ru-RU" sz="3200" b="1" i="1" dirty="0" smtClean="0">
                <a:solidFill>
                  <a:srgbClr val="000099"/>
                </a:solidFill>
              </a:rPr>
              <a:t>Основные </a:t>
            </a:r>
            <a:r>
              <a:rPr lang="ru-RU" sz="3200" b="1" i="1" dirty="0">
                <a:solidFill>
                  <a:srgbClr val="000099"/>
                </a:solidFill>
              </a:rPr>
              <a:t>направления и задачи современной </a:t>
            </a:r>
            <a:r>
              <a:rPr lang="ru-RU" sz="3200" b="1" i="1" dirty="0" smtClean="0">
                <a:solidFill>
                  <a:srgbClr val="000099"/>
                </a:solidFill>
              </a:rPr>
              <a:t>биотехнологии</a:t>
            </a:r>
            <a:endParaRPr lang="ru-RU" sz="3200" i="1" dirty="0">
              <a:solidFill>
                <a:srgbClr val="000099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00200"/>
            <a:ext cx="8856984" cy="4709120"/>
          </a:xfrm>
        </p:spPr>
        <p:txBody>
          <a:bodyPr>
            <a:normAutofit fontScale="92500" lnSpcReduction="10000"/>
          </a:bodyPr>
          <a:lstStyle/>
          <a:p>
            <a:pPr marL="0" indent="447675" algn="just">
              <a:buNone/>
            </a:pPr>
            <a:r>
              <a:rPr lang="ru-RU" dirty="0" smtClean="0">
                <a:solidFill>
                  <a:srgbClr val="C00000"/>
                </a:solidFill>
              </a:rPr>
              <a:t>Фундаментальные </a:t>
            </a:r>
            <a:r>
              <a:rPr lang="ru-RU" dirty="0">
                <a:solidFill>
                  <a:srgbClr val="C00000"/>
                </a:solidFill>
              </a:rPr>
              <a:t>исследования жизненных явлений на клеточном и молекулярном уровнях привели к появлению принципиально новых технологий и получению новых продуктов.</a:t>
            </a:r>
            <a:r>
              <a:rPr lang="ru-RU" dirty="0">
                <a:solidFill>
                  <a:srgbClr val="0000CC"/>
                </a:solidFill>
              </a:rPr>
              <a:t> Традиционные биотехнологические процессы, основанные на брожении, дополняются новыми эффективными </a:t>
            </a:r>
            <a:r>
              <a:rPr lang="ru-RU" dirty="0">
                <a:solidFill>
                  <a:srgbClr val="C00000"/>
                </a:solidFill>
              </a:rPr>
              <a:t>процессами получения белков, аминокислот, антибиотиков, ферментов, витаминов, органических кислот и др. </a:t>
            </a:r>
            <a:r>
              <a:rPr lang="ru-RU" dirty="0">
                <a:solidFill>
                  <a:srgbClr val="0000CC"/>
                </a:solidFill>
              </a:rPr>
              <a:t>Наступила эра новейшей биотехнологии, связанная с получением вакцин, гормонов, интерферонов и др. </a:t>
            </a:r>
            <a:endParaRPr lang="ru-RU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endParaRPr lang="ru-RU" dirty="0">
              <a:solidFill>
                <a:srgbClr val="0000CC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10479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1475656" y="404664"/>
            <a:ext cx="7560840" cy="6264696"/>
          </a:xfrm>
        </p:spPr>
        <p:txBody>
          <a:bodyPr>
            <a:normAutofit lnSpcReduction="10000"/>
          </a:bodyPr>
          <a:lstStyle/>
          <a:p>
            <a:pPr marL="0" indent="447675" algn="just">
              <a:buNone/>
            </a:pPr>
            <a:r>
              <a:rPr lang="ru-RU" dirty="0" smtClean="0">
                <a:solidFill>
                  <a:srgbClr val="0000CC"/>
                </a:solidFill>
              </a:rPr>
              <a:t>Важнейшими </a:t>
            </a:r>
            <a:r>
              <a:rPr lang="ru-RU" dirty="0">
                <a:solidFill>
                  <a:srgbClr val="0000CC"/>
                </a:solidFill>
              </a:rPr>
              <a:t>задачами, стоящими перед биотехнологией сегодня, приняты: </a:t>
            </a:r>
            <a:endParaRPr lang="ru-RU" dirty="0" smtClean="0">
              <a:solidFill>
                <a:srgbClr val="0000CC"/>
              </a:solidFill>
            </a:endParaRPr>
          </a:p>
          <a:p>
            <a:pPr>
              <a:buFontTx/>
              <a:buChar char="-"/>
            </a:pPr>
            <a:r>
              <a:rPr lang="ru-RU" dirty="0" smtClean="0">
                <a:solidFill>
                  <a:srgbClr val="0000CC"/>
                </a:solidFill>
              </a:rPr>
              <a:t>повышение </a:t>
            </a:r>
            <a:r>
              <a:rPr lang="ru-RU" dirty="0">
                <a:solidFill>
                  <a:srgbClr val="0000CC"/>
                </a:solidFill>
              </a:rPr>
              <a:t>продуктивности сельскохозяйственных </a:t>
            </a:r>
            <a:r>
              <a:rPr lang="ru-RU" dirty="0" smtClean="0">
                <a:solidFill>
                  <a:srgbClr val="0000CC"/>
                </a:solidFill>
              </a:rPr>
              <a:t>культур </a:t>
            </a:r>
            <a:r>
              <a:rPr lang="ru-RU" dirty="0">
                <a:solidFill>
                  <a:srgbClr val="0000CC"/>
                </a:solidFill>
              </a:rPr>
              <a:t>и животных, </a:t>
            </a:r>
            <a:endParaRPr lang="ru-RU" dirty="0" smtClean="0">
              <a:solidFill>
                <a:srgbClr val="0000CC"/>
              </a:solidFill>
            </a:endParaRPr>
          </a:p>
          <a:p>
            <a:pPr>
              <a:buFontTx/>
              <a:buChar char="-"/>
            </a:pPr>
            <a:r>
              <a:rPr lang="ru-RU" dirty="0" smtClean="0">
                <a:solidFill>
                  <a:srgbClr val="0000CC"/>
                </a:solidFill>
              </a:rPr>
              <a:t>создание </a:t>
            </a:r>
            <a:r>
              <a:rPr lang="ru-RU" dirty="0">
                <a:solidFill>
                  <a:srgbClr val="0000CC"/>
                </a:solidFill>
              </a:rPr>
              <a:t>новых пород культивируемых в сельском </a:t>
            </a:r>
            <a:r>
              <a:rPr lang="ru-RU" dirty="0" smtClean="0">
                <a:solidFill>
                  <a:srgbClr val="0000CC"/>
                </a:solidFill>
              </a:rPr>
              <a:t>хозяйстве, </a:t>
            </a:r>
          </a:p>
          <a:p>
            <a:pPr>
              <a:buFontTx/>
              <a:buChar char="-"/>
            </a:pPr>
            <a:r>
              <a:rPr lang="ru-RU" dirty="0" smtClean="0">
                <a:solidFill>
                  <a:srgbClr val="0000CC"/>
                </a:solidFill>
              </a:rPr>
              <a:t>защита </a:t>
            </a:r>
            <a:r>
              <a:rPr lang="ru-RU" dirty="0">
                <a:solidFill>
                  <a:srgbClr val="0000CC"/>
                </a:solidFill>
              </a:rPr>
              <a:t>окружающей среды и утилизация отходов, </a:t>
            </a:r>
            <a:endParaRPr lang="ru-RU" dirty="0" smtClean="0">
              <a:solidFill>
                <a:srgbClr val="0000CC"/>
              </a:solidFill>
            </a:endParaRPr>
          </a:p>
          <a:p>
            <a:pPr>
              <a:buFontTx/>
              <a:buChar char="-"/>
            </a:pPr>
            <a:r>
              <a:rPr lang="ru-RU" dirty="0" smtClean="0">
                <a:solidFill>
                  <a:srgbClr val="0000CC"/>
                </a:solidFill>
              </a:rPr>
              <a:t>создание </a:t>
            </a:r>
            <a:r>
              <a:rPr lang="ru-RU" dirty="0">
                <a:solidFill>
                  <a:srgbClr val="0000CC"/>
                </a:solidFill>
              </a:rPr>
              <a:t>новых экологически чистых процессов преобразования энергии и получения минеральных ресурсов.</a:t>
            </a:r>
          </a:p>
          <a:p>
            <a:pPr marL="0" indent="0">
              <a:buNone/>
            </a:pPr>
            <a:endParaRPr lang="ru-RU" dirty="0">
              <a:solidFill>
                <a:srgbClr val="0000CC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-108520" y="404664"/>
            <a:ext cx="1403648" cy="538609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4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!</a:t>
            </a:r>
            <a:endParaRPr lang="ru-RU" sz="3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33236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60648"/>
            <a:ext cx="8784976" cy="6408712"/>
          </a:xfrm>
        </p:spPr>
        <p:txBody>
          <a:bodyPr>
            <a:normAutofit fontScale="92500"/>
          </a:bodyPr>
          <a:lstStyle/>
          <a:p>
            <a:pPr marL="0" indent="361950">
              <a:buNone/>
            </a:pPr>
            <a:r>
              <a:rPr lang="ru-RU" sz="3500" dirty="0" smtClean="0">
                <a:solidFill>
                  <a:srgbClr val="0000CC"/>
                </a:solidFill>
              </a:rPr>
              <a:t>В </a:t>
            </a:r>
            <a:r>
              <a:rPr lang="ru-RU" sz="3500" dirty="0">
                <a:solidFill>
                  <a:srgbClr val="0000CC"/>
                </a:solidFill>
              </a:rPr>
              <a:t>качестве направлений </a:t>
            </a:r>
            <a:r>
              <a:rPr lang="ru-RU" sz="3500" dirty="0" smtClean="0">
                <a:solidFill>
                  <a:srgbClr val="0000CC"/>
                </a:solidFill>
              </a:rPr>
              <a:t>биотехнологий рекомендованы</a:t>
            </a:r>
            <a:r>
              <a:rPr lang="ru-RU" sz="3500" dirty="0">
                <a:solidFill>
                  <a:srgbClr val="0000CC"/>
                </a:solidFill>
              </a:rPr>
              <a:t>: </a:t>
            </a:r>
            <a:endParaRPr lang="ru-RU" sz="3500" dirty="0" smtClean="0">
              <a:solidFill>
                <a:srgbClr val="0000CC"/>
              </a:solidFill>
            </a:endParaRPr>
          </a:p>
          <a:p>
            <a:r>
              <a:rPr lang="ru-RU" sz="3500" dirty="0" smtClean="0">
                <a:solidFill>
                  <a:srgbClr val="0000CC"/>
                </a:solidFill>
              </a:rPr>
              <a:t>использование </a:t>
            </a:r>
            <a:r>
              <a:rPr lang="ru-RU" sz="3500" dirty="0">
                <a:solidFill>
                  <a:srgbClr val="0000CC"/>
                </a:solidFill>
              </a:rPr>
              <a:t>энергии биомассы, </a:t>
            </a:r>
            <a:endParaRPr lang="ru-RU" sz="3500" dirty="0" smtClean="0">
              <a:solidFill>
                <a:srgbClr val="0000CC"/>
              </a:solidFill>
            </a:endParaRPr>
          </a:p>
          <a:p>
            <a:r>
              <a:rPr lang="ru-RU" sz="3500" dirty="0" smtClean="0">
                <a:solidFill>
                  <a:srgbClr val="0000CC"/>
                </a:solidFill>
              </a:rPr>
              <a:t>добыча </a:t>
            </a:r>
            <a:r>
              <a:rPr lang="ru-RU" sz="3500" dirty="0">
                <a:solidFill>
                  <a:srgbClr val="0000CC"/>
                </a:solidFill>
              </a:rPr>
              <a:t>нефти из истощающихся скважин</a:t>
            </a:r>
            <a:r>
              <a:rPr lang="ru-RU" sz="3500" dirty="0" smtClean="0">
                <a:solidFill>
                  <a:srgbClr val="0000CC"/>
                </a:solidFill>
              </a:rPr>
              <a:t>,</a:t>
            </a:r>
          </a:p>
          <a:p>
            <a:r>
              <a:rPr lang="ru-RU" sz="3500" dirty="0" smtClean="0">
                <a:solidFill>
                  <a:srgbClr val="0000CC"/>
                </a:solidFill>
              </a:rPr>
              <a:t>усовершенствование </a:t>
            </a:r>
            <a:r>
              <a:rPr lang="ru-RU" sz="3500" dirty="0">
                <a:solidFill>
                  <a:srgbClr val="0000CC"/>
                </a:solidFill>
              </a:rPr>
              <a:t>методов ферментации, </a:t>
            </a:r>
            <a:endParaRPr lang="ru-RU" sz="3500" dirty="0" smtClean="0">
              <a:solidFill>
                <a:srgbClr val="0000CC"/>
              </a:solidFill>
            </a:endParaRPr>
          </a:p>
          <a:p>
            <a:r>
              <a:rPr lang="ru-RU" sz="3500" dirty="0" smtClean="0">
                <a:solidFill>
                  <a:srgbClr val="0000CC"/>
                </a:solidFill>
              </a:rPr>
              <a:t>синтез </a:t>
            </a:r>
            <a:r>
              <a:rPr lang="ru-RU" sz="3500" dirty="0">
                <a:solidFill>
                  <a:srgbClr val="0000CC"/>
                </a:solidFill>
              </a:rPr>
              <a:t>лекарств против тропических болезней, </a:t>
            </a:r>
            <a:endParaRPr lang="ru-RU" sz="3500" dirty="0" smtClean="0">
              <a:solidFill>
                <a:srgbClr val="0000CC"/>
              </a:solidFill>
            </a:endParaRPr>
          </a:p>
          <a:p>
            <a:r>
              <a:rPr lang="ru-RU" sz="3500" dirty="0" smtClean="0">
                <a:solidFill>
                  <a:srgbClr val="0000CC"/>
                </a:solidFill>
              </a:rPr>
              <a:t>получение </a:t>
            </a:r>
            <a:r>
              <a:rPr lang="ru-RU" sz="3500" dirty="0">
                <a:solidFill>
                  <a:srgbClr val="0000CC"/>
                </a:solidFill>
              </a:rPr>
              <a:t>эффективных вакцин для человека и домашних животных, </a:t>
            </a:r>
            <a:endParaRPr lang="ru-RU" sz="3500" dirty="0" smtClean="0">
              <a:solidFill>
                <a:srgbClr val="0000CC"/>
              </a:solidFill>
            </a:endParaRPr>
          </a:p>
          <a:p>
            <a:r>
              <a:rPr lang="ru-RU" sz="3500" dirty="0" smtClean="0">
                <a:solidFill>
                  <a:srgbClr val="0000CC"/>
                </a:solidFill>
              </a:rPr>
              <a:t>селекция </a:t>
            </a:r>
            <a:r>
              <a:rPr lang="ru-RU" sz="3500" dirty="0">
                <a:solidFill>
                  <a:srgbClr val="0000CC"/>
                </a:solidFill>
              </a:rPr>
              <a:t>высокоурожайных и устойчивых к болезням сортов культурных растений</a:t>
            </a:r>
            <a:r>
              <a:rPr lang="ru-RU" sz="3500" dirty="0" smtClean="0">
                <a:solidFill>
                  <a:srgbClr val="0000CC"/>
                </a:solidFill>
              </a:rPr>
              <a:t>.</a:t>
            </a:r>
            <a:endParaRPr lang="ru-RU" dirty="0">
              <a:solidFill>
                <a:srgbClr val="0000CC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85936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3045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229600" cy="504056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Литература </a:t>
            </a:r>
            <a:endParaRPr lang="ru-RU" sz="28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692696"/>
            <a:ext cx="8928992" cy="6048672"/>
          </a:xfrm>
        </p:spPr>
        <p:txBody>
          <a:bodyPr>
            <a:normAutofit fontScale="70000" lnSpcReduction="20000"/>
          </a:bodyPr>
          <a:lstStyle/>
          <a:p>
            <a:r>
              <a:rPr lang="ru-RU" sz="1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а) основная литература:</a:t>
            </a:r>
            <a:endParaRPr lang="ru-RU" sz="18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ЭБС «Лань»: </a:t>
            </a:r>
            <a:r>
              <a:rPr lang="ru-RU" sz="1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Исаков, И.Ю. Биотехнология в лесном хозяйстве [Электронный ресурс] : учебное пособие / И.Ю. Исаков, А.И. Сиволапов, М.Ю. Нечаева. — Электрон. дан. — Воронеж : ВГЛТУ, 2017. — 208 с. — Режим доступа: https://e.lanbook.com/book/102260. — </a:t>
            </a:r>
            <a:r>
              <a:rPr lang="ru-RU" sz="1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Загл</a:t>
            </a:r>
            <a:r>
              <a:rPr lang="ru-RU" sz="1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с экрана.</a:t>
            </a:r>
          </a:p>
          <a:p>
            <a:pPr lvl="0"/>
            <a:r>
              <a:rPr lang="ru-RU" sz="1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ЭБС «Лань»: </a:t>
            </a:r>
            <a:r>
              <a:rPr lang="ru-RU" sz="1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Общая селекция растений [Электронный ресурс] : учебник / Ю.Б. Коновалов [и др.]. — Электрон. дан. — Санкт-Петербург : Лань, 2018. — 480 с. — Режим доступа: https://e.lanbook.com/book/107913. — </a:t>
            </a:r>
            <a:r>
              <a:rPr lang="ru-RU" sz="1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Загл</a:t>
            </a:r>
            <a:r>
              <a:rPr lang="ru-RU" sz="1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с экрана. </a:t>
            </a:r>
          </a:p>
          <a:p>
            <a:pPr lvl="0"/>
            <a:r>
              <a:rPr lang="ru-RU" sz="1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Нетрусов</a:t>
            </a:r>
            <a:r>
              <a:rPr lang="ru-RU" sz="1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А. И.    Введение в биотехнологию : учебник для студентов вузов по направлению "Биология" и смежных направлениям / А. И. </a:t>
            </a:r>
            <a:r>
              <a:rPr lang="ru-RU" sz="1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Нетрусов</a:t>
            </a:r>
            <a:r>
              <a:rPr lang="ru-RU" sz="1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- Москва : Академия, 2014. - 288 с. - (Высшее образование. Бакалавриат. Гр. УМО).</a:t>
            </a:r>
          </a:p>
          <a:p>
            <a:r>
              <a:rPr lang="ru-RU" sz="1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18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б) Дополнительная литература:</a:t>
            </a:r>
            <a:endParaRPr lang="ru-RU" sz="18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ЭБС </a:t>
            </a:r>
            <a:r>
              <a:rPr lang="ru-RU" sz="1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«Лань»: </a:t>
            </a:r>
            <a:r>
              <a:rPr lang="ru-RU" sz="1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Чернодубов</a:t>
            </a:r>
            <a:r>
              <a:rPr lang="ru-RU" sz="1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А. И. Биотехнология в лесных культурах : учебное пособие / А. И. </a:t>
            </a:r>
            <a:r>
              <a:rPr lang="ru-RU" sz="1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Чернодубов</a:t>
            </a:r>
            <a:r>
              <a:rPr lang="ru-RU" sz="1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— Воронеж : ВГЛТУ, 2014. — 26 с. — Режим доступа: https://e.lanbook.com/book /64140 </a:t>
            </a:r>
          </a:p>
          <a:p>
            <a:pPr lvl="0"/>
            <a:r>
              <a:rPr lang="ru-RU" sz="1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ЭБ </a:t>
            </a:r>
            <a:r>
              <a:rPr lang="ru-RU" sz="1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«Труды ученых </a:t>
            </a:r>
            <a:r>
              <a:rPr lang="ru-RU" sz="1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СтГАУ</a:t>
            </a:r>
            <a:r>
              <a:rPr lang="ru-RU" sz="1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»: </a:t>
            </a:r>
            <a:r>
              <a:rPr lang="ru-RU" sz="1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Ченикалова</a:t>
            </a:r>
            <a:r>
              <a:rPr lang="ru-RU" sz="1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Е. В. Биотехнология в защите растений [электронный полный текст] : практикум по выполнению лабораторных работ ; учебное пособие для бакалавров и магистров, обучающихся по направлению 110400 «Агрономия» / Е. В. </a:t>
            </a:r>
            <a:r>
              <a:rPr lang="ru-RU" sz="1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Ченикалова</a:t>
            </a:r>
            <a:r>
              <a:rPr lang="ru-RU" sz="1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М. В. Добронравова, Д. А. Павлов ; </a:t>
            </a:r>
            <a:r>
              <a:rPr lang="ru-RU" sz="1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СтГАУ</a:t>
            </a:r>
            <a:r>
              <a:rPr lang="ru-RU" sz="1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- Ставрополь : АГРУС, 2013. - 2,95 МБ.</a:t>
            </a:r>
          </a:p>
          <a:p>
            <a:pPr lvl="0"/>
            <a:r>
              <a:rPr lang="ru-RU" sz="1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ЭБ «Труды ученых СТГАУ</a:t>
            </a:r>
            <a:r>
              <a:rPr lang="ru-RU" sz="1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»: </a:t>
            </a:r>
            <a:r>
              <a:rPr lang="ru-RU" sz="1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Ченикалова</a:t>
            </a:r>
            <a:r>
              <a:rPr lang="ru-RU" sz="1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Е. В. Биотехнология в защите растений [электронный полный текст] : курс лекций / Е. В. </a:t>
            </a:r>
            <a:r>
              <a:rPr lang="ru-RU" sz="1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Ченикалова</a:t>
            </a:r>
            <a:r>
              <a:rPr lang="ru-RU" sz="1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; </a:t>
            </a:r>
            <a:r>
              <a:rPr lang="ru-RU" sz="1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СтГАУ</a:t>
            </a:r>
            <a:r>
              <a:rPr lang="ru-RU" sz="1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- Ставрополь, 2015. - 6,54 МБ.</a:t>
            </a:r>
          </a:p>
          <a:p>
            <a:pPr lvl="0"/>
            <a:r>
              <a:rPr lang="ru-RU" sz="1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ЭБ «Труды ученых СТГАУ»: </a:t>
            </a:r>
            <a:r>
              <a:rPr lang="ru-RU" sz="1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Селионова</a:t>
            </a:r>
            <a:r>
              <a:rPr lang="ru-RU" sz="1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М. И. Основы генетической инженерии [электронный полный текст] : учеб. пособие / М. И. </a:t>
            </a:r>
            <a:r>
              <a:rPr lang="ru-RU" sz="1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Селионова</a:t>
            </a:r>
            <a:r>
              <a:rPr lang="ru-RU" sz="1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Т. И. Антоненко ; </a:t>
            </a:r>
            <a:r>
              <a:rPr lang="ru-RU" sz="1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СтГАУ</a:t>
            </a:r>
            <a:r>
              <a:rPr lang="ru-RU" sz="1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- Ставрополь : АГРУС, 2011. - 1,70 МБ.</a:t>
            </a:r>
          </a:p>
          <a:p>
            <a:pPr lvl="0"/>
            <a:r>
              <a:rPr lang="ru-RU" sz="1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Биотехнология : учебник для студентов вузов по с.-х., </a:t>
            </a:r>
            <a:r>
              <a:rPr lang="ru-RU" sz="1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естественнонауч</a:t>
            </a:r>
            <a:r>
              <a:rPr lang="ru-RU" sz="1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., </a:t>
            </a:r>
            <a:r>
              <a:rPr lang="ru-RU" sz="1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пед</a:t>
            </a:r>
            <a:r>
              <a:rPr lang="ru-RU" sz="1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специальностям и магистерским программам / под ред. Е. С. Воронина. - СПб. : ГИОРД, 2008. - 704 с. - (Гр. МСХ РФ).</a:t>
            </a:r>
          </a:p>
          <a:p>
            <a:pPr lvl="0"/>
            <a:r>
              <a:rPr lang="ru-RU" sz="1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Егорова, Т. А. Основы биотехнологии : учеб. пособие для студентов вузов по специальности "Биология". - 4-е изд., стер. - М. : Академия, 2008. - 208 с. </a:t>
            </a:r>
          </a:p>
          <a:p>
            <a:pPr lvl="0"/>
            <a:r>
              <a:rPr lang="ru-RU" sz="1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Сельскохозяйственная биотехнология : учебник для студентов вузов по с.-х., </a:t>
            </a:r>
            <a:r>
              <a:rPr lang="ru-RU" sz="1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естественнонауч</a:t>
            </a:r>
            <a:r>
              <a:rPr lang="ru-RU" sz="1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и </a:t>
            </a:r>
            <a:r>
              <a:rPr lang="ru-RU" sz="1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пед</a:t>
            </a:r>
            <a:r>
              <a:rPr lang="ru-RU" sz="1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специальностям, и </a:t>
            </a:r>
            <a:r>
              <a:rPr lang="ru-RU" sz="1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магист</a:t>
            </a:r>
            <a:r>
              <a:rPr lang="ru-RU" sz="1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программам / под ред. В. С. </a:t>
            </a:r>
            <a:r>
              <a:rPr lang="ru-RU" sz="1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Шевелухи</a:t>
            </a:r>
            <a:r>
              <a:rPr lang="ru-RU" sz="1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- М. : </a:t>
            </a:r>
            <a:r>
              <a:rPr lang="ru-RU" sz="1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Высш</a:t>
            </a:r>
            <a:r>
              <a:rPr lang="ru-RU" sz="1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шк</a:t>
            </a:r>
            <a:r>
              <a:rPr lang="ru-RU" sz="1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., 1998. - 416 с. - (Гр.).</a:t>
            </a:r>
          </a:p>
          <a:p>
            <a:pPr lvl="0"/>
            <a:r>
              <a:rPr lang="ru-RU" sz="1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Сельскохозяйственная биология (периодическое издание).</a:t>
            </a:r>
          </a:p>
          <a:p>
            <a:pPr lvl="0"/>
            <a:r>
              <a:rPr lang="ru-RU" sz="1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Международная реферативная база данных SCOPUS. </a:t>
            </a:r>
            <a:r>
              <a:rPr lang="ru-RU" sz="1800" u="sng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http://www.scopus.com/</a:t>
            </a:r>
            <a:endParaRPr lang="ru-RU" sz="18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Международная реферативная база данных </a:t>
            </a:r>
            <a:r>
              <a:rPr lang="ru-RU" sz="1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Web</a:t>
            </a:r>
            <a:r>
              <a:rPr lang="ru-RU" sz="1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1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Science</a:t>
            </a:r>
            <a:r>
              <a:rPr lang="ru-RU" sz="1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–  </a:t>
            </a:r>
            <a:r>
              <a:rPr lang="ru-RU" sz="1800" u="sng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http://apps.webofknowledge.com/WOS_GeneralSearch_input.do?product=WOS&amp;search_mode=GeneralSearch&amp;SID=D1pA5xVwJ2ohFIO7GYz&amp;preferencesSaved</a:t>
            </a:r>
            <a:endParaRPr lang="ru-RU" sz="19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8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463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1. </a:t>
            </a:r>
            <a:r>
              <a:rPr lang="ru-RU" sz="2400" b="1" dirty="0">
                <a:solidFill>
                  <a:srgbClr val="C00000"/>
                </a:solidFill>
              </a:rPr>
              <a:t>Биотехнология как отрасль науки и отрасль производства. Предмет и методы сельскохозяйственной </a:t>
            </a:r>
            <a:r>
              <a:rPr lang="ru-RU" sz="2400" b="1" dirty="0" smtClean="0">
                <a:solidFill>
                  <a:srgbClr val="C00000"/>
                </a:solidFill>
              </a:rPr>
              <a:t>биотехнологии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/>
          <a:lstStyle/>
          <a:p>
            <a:pPr marL="0" indent="0" algn="ctr">
              <a:buNone/>
            </a:pPr>
            <a:r>
              <a:rPr lang="ru-RU" u="sng" dirty="0">
                <a:solidFill>
                  <a:srgbClr val="0000CC"/>
                </a:solidFill>
              </a:rPr>
              <a:t>Биотехнология</a:t>
            </a:r>
            <a:r>
              <a:rPr lang="ru-RU" dirty="0">
                <a:solidFill>
                  <a:srgbClr val="0000CC"/>
                </a:solidFill>
              </a:rPr>
              <a:t> как наука является важнейшим разделом современной биологии, которая, как и физика, стала в конце XX в. одним из ведущих приоритетов в мировой науке и экономике.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6414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4624"/>
            <a:ext cx="8229600" cy="22322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>
                <a:solidFill>
                  <a:srgbClr val="C00000"/>
                </a:solidFill>
              </a:rPr>
              <a:t>В нашей стране значительное расширение научно-исследовательских работ и внедрение их результатов в производство </a:t>
            </a:r>
            <a:r>
              <a:rPr lang="ru-RU" dirty="0" smtClean="0">
                <a:solidFill>
                  <a:srgbClr val="C00000"/>
                </a:solidFill>
              </a:rPr>
              <a:t>было </a:t>
            </a:r>
            <a:r>
              <a:rPr lang="ru-RU" dirty="0">
                <a:solidFill>
                  <a:srgbClr val="C00000"/>
                </a:solidFill>
              </a:rPr>
              <a:t>достигнуто в 80-е годы</a:t>
            </a:r>
            <a:r>
              <a:rPr lang="ru-RU" dirty="0" smtClean="0">
                <a:solidFill>
                  <a:srgbClr val="C00000"/>
                </a:solidFill>
              </a:rPr>
              <a:t>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588382" y="2276872"/>
            <a:ext cx="3783818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rgbClr val="000099"/>
                </a:solidFill>
              </a:rPr>
              <a:t>Разработана </a:t>
            </a:r>
            <a:r>
              <a:rPr lang="ru-RU" dirty="0">
                <a:solidFill>
                  <a:srgbClr val="000099"/>
                </a:solidFill>
              </a:rPr>
              <a:t>и активно осуществлялась первая общенациональная программа по биотехнологии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516216" y="3956863"/>
            <a:ext cx="2286000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ctr"/>
            <a:r>
              <a:rPr lang="ru-RU" dirty="0" smtClean="0">
                <a:solidFill>
                  <a:srgbClr val="000099"/>
                </a:solidFill>
              </a:rPr>
              <a:t>Созданы </a:t>
            </a:r>
            <a:r>
              <a:rPr lang="ru-RU" dirty="0">
                <a:solidFill>
                  <a:srgbClr val="000099"/>
                </a:solidFill>
              </a:rPr>
              <a:t>межведомственные биотехнологические </a:t>
            </a:r>
            <a:r>
              <a:rPr lang="ru-RU" dirty="0" smtClean="0">
                <a:solidFill>
                  <a:srgbClr val="000099"/>
                </a:solidFill>
              </a:rPr>
              <a:t>центры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69776" y="3956863"/>
            <a:ext cx="2286000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ctr"/>
            <a:r>
              <a:rPr lang="ru-RU" dirty="0" smtClean="0">
                <a:solidFill>
                  <a:srgbClr val="000099"/>
                </a:solidFill>
              </a:rPr>
              <a:t>Подготовлены </a:t>
            </a:r>
            <a:r>
              <a:rPr lang="ru-RU" dirty="0">
                <a:solidFill>
                  <a:srgbClr val="000099"/>
                </a:solidFill>
              </a:rPr>
              <a:t>квалифицированные кадры </a:t>
            </a:r>
            <a:r>
              <a:rPr lang="ru-RU" dirty="0" smtClean="0">
                <a:solidFill>
                  <a:srgbClr val="000099"/>
                </a:solidFill>
              </a:rPr>
              <a:t>специалистов-</a:t>
            </a:r>
            <a:r>
              <a:rPr lang="ru-RU" dirty="0" err="1" smtClean="0">
                <a:solidFill>
                  <a:srgbClr val="000099"/>
                </a:solidFill>
              </a:rPr>
              <a:t>биотехнологов</a:t>
            </a:r>
            <a:r>
              <a:rPr lang="ru-RU" dirty="0" smtClean="0">
                <a:solidFill>
                  <a:srgbClr val="000099"/>
                </a:solidFill>
              </a:rPr>
              <a:t>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588383" y="5517232"/>
            <a:ext cx="3783817" cy="120032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rgbClr val="000099"/>
                </a:solidFill>
              </a:rPr>
              <a:t>Организованы </a:t>
            </a:r>
            <a:r>
              <a:rPr lang="ru-RU" dirty="0">
                <a:solidFill>
                  <a:srgbClr val="000099"/>
                </a:solidFill>
              </a:rPr>
              <a:t>биотехнологические лаборатории и кафедры в научно-исследовательских учреждениях и </a:t>
            </a:r>
            <a:r>
              <a:rPr lang="ru-RU" dirty="0" smtClean="0">
                <a:solidFill>
                  <a:srgbClr val="000099"/>
                </a:solidFill>
              </a:rPr>
              <a:t>вузах </a:t>
            </a:r>
            <a:endParaRPr lang="ru-RU" dirty="0">
              <a:solidFill>
                <a:srgbClr val="000099"/>
              </a:solidFill>
            </a:endParaRPr>
          </a:p>
        </p:txBody>
      </p:sp>
      <p:sp>
        <p:nvSpPr>
          <p:cNvPr id="8" name="Счетверенная стрелка 7"/>
          <p:cNvSpPr/>
          <p:nvPr/>
        </p:nvSpPr>
        <p:spPr>
          <a:xfrm>
            <a:off x="3491880" y="3549208"/>
            <a:ext cx="2160240" cy="1896015"/>
          </a:xfrm>
          <a:prstGeom prst="quadArrow">
            <a:avLst>
              <a:gd name="adj1" fmla="val 13057"/>
              <a:gd name="adj2" fmla="val 13504"/>
              <a:gd name="adj3" fmla="val 34834"/>
            </a:avLst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96801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r>
              <a:rPr lang="ru-RU" dirty="0" smtClean="0">
                <a:solidFill>
                  <a:srgbClr val="000099"/>
                </a:solidFill>
              </a:rPr>
              <a:t>В 90-е годы </a:t>
            </a:r>
            <a:r>
              <a:rPr lang="ru-RU" dirty="0">
                <a:solidFill>
                  <a:srgbClr val="000099"/>
                </a:solidFill>
              </a:rPr>
              <a:t>внимание к проблемам биотехнологии в стране ослабло, а их финансирование сокращено. В результате развитие биотехнологических исследований и их практическое использование в России замедлилось, что привело к отставанию от мирового уровня, особенно в области генетической инженерии.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84300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08720" y="2564904"/>
            <a:ext cx="8229600" cy="2625155"/>
          </a:xfrm>
          <a:ln>
            <a:solidFill>
              <a:schemeClr val="accent6">
                <a:lumMod val="75000"/>
              </a:schemeClr>
            </a:solidFill>
          </a:ln>
        </p:spPr>
        <p:txBody>
          <a:bodyPr>
            <a:normAutofit fontScale="85000" lnSpcReduction="10000"/>
          </a:bodyPr>
          <a:lstStyle/>
          <a:p>
            <a:pPr marL="0" indent="447675">
              <a:buNone/>
            </a:pPr>
            <a:r>
              <a:rPr lang="ru-RU" b="1" dirty="0">
                <a:solidFill>
                  <a:srgbClr val="000099"/>
                </a:solidFill>
              </a:rPr>
              <a:t>Современная биотехнология </a:t>
            </a:r>
            <a:r>
              <a:rPr lang="ru-RU" dirty="0">
                <a:solidFill>
                  <a:srgbClr val="000099"/>
                </a:solidFill>
              </a:rPr>
              <a:t>— это наука о генно-инженерных и клеточных методах и технологиях создания и использования генетически трансформированных биологических объектов для интенсификации производства или получения новых видов продуктов различного назначения</a:t>
            </a:r>
            <a:r>
              <a:rPr lang="ru-RU" dirty="0" smtClean="0">
                <a:solidFill>
                  <a:srgbClr val="000099"/>
                </a:solidFill>
              </a:rPr>
              <a:t>.</a:t>
            </a:r>
            <a:endParaRPr lang="ru-RU" dirty="0">
              <a:solidFill>
                <a:srgbClr val="000099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84977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solidFill>
                  <a:srgbClr val="000099"/>
                </a:solidFill>
              </a:rPr>
              <a:t>Современные биотехнологические процессы </a:t>
            </a:r>
            <a:r>
              <a:rPr lang="ru-RU" dirty="0">
                <a:solidFill>
                  <a:srgbClr val="000099"/>
                </a:solidFill>
              </a:rPr>
              <a:t>основаны </a:t>
            </a:r>
            <a:r>
              <a:rPr lang="ru-RU" dirty="0" smtClean="0">
                <a:solidFill>
                  <a:srgbClr val="000099"/>
                </a:solidFill>
              </a:rPr>
              <a:t>на </a:t>
            </a:r>
            <a:endParaRPr lang="ru-RU" dirty="0">
              <a:solidFill>
                <a:srgbClr val="000099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83968" y="44624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solidFill>
                  <a:srgbClr val="000099"/>
                </a:solidFill>
              </a:rPr>
              <a:t>методах </a:t>
            </a:r>
            <a:r>
              <a:rPr lang="ru-RU" dirty="0">
                <a:solidFill>
                  <a:srgbClr val="000099"/>
                </a:solidFill>
              </a:rPr>
              <a:t>рекомбинантных </a:t>
            </a:r>
            <a:r>
              <a:rPr lang="ru-RU" dirty="0" smtClean="0">
                <a:solidFill>
                  <a:srgbClr val="000099"/>
                </a:solidFill>
              </a:rPr>
              <a:t>ДНК</a:t>
            </a:r>
            <a:endParaRPr lang="ru-RU" dirty="0">
              <a:solidFill>
                <a:srgbClr val="000099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98057" y="705763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solidFill>
                  <a:srgbClr val="000099"/>
                </a:solidFill>
              </a:rPr>
              <a:t>использовании </a:t>
            </a:r>
            <a:r>
              <a:rPr lang="ru-RU" dirty="0">
                <a:solidFill>
                  <a:srgbClr val="000099"/>
                </a:solidFill>
              </a:rPr>
              <a:t>иммобилизованных </a:t>
            </a:r>
            <a:r>
              <a:rPr lang="ru-RU" dirty="0" smtClean="0">
                <a:solidFill>
                  <a:srgbClr val="000099"/>
                </a:solidFill>
              </a:rPr>
              <a:t>ферментов</a:t>
            </a:r>
            <a:endParaRPr lang="ru-RU" dirty="0">
              <a:solidFill>
                <a:srgbClr val="000099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283968" y="171387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solidFill>
                  <a:srgbClr val="000099"/>
                </a:solidFill>
              </a:rPr>
              <a:t>использовании клеток </a:t>
            </a:r>
            <a:r>
              <a:rPr lang="ru-RU" dirty="0">
                <a:solidFill>
                  <a:srgbClr val="000099"/>
                </a:solidFill>
              </a:rPr>
              <a:t>или клеточных органелл. </a:t>
            </a:r>
          </a:p>
        </p:txBody>
      </p:sp>
      <p:cxnSp>
        <p:nvCxnSpPr>
          <p:cNvPr id="9" name="Прямая со стрелкой 8"/>
          <p:cNvCxnSpPr/>
          <p:nvPr/>
        </p:nvCxnSpPr>
        <p:spPr>
          <a:xfrm flipV="1">
            <a:off x="3347864" y="413956"/>
            <a:ext cx="950193" cy="435823"/>
          </a:xfrm>
          <a:prstGeom prst="straightConnector1">
            <a:avLst/>
          </a:prstGeom>
          <a:ln w="1905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V="1">
            <a:off x="3229769" y="1281827"/>
            <a:ext cx="950193" cy="1"/>
          </a:xfrm>
          <a:prstGeom prst="straightConnector1">
            <a:avLst/>
          </a:prstGeom>
          <a:ln w="1905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2872767" y="1523570"/>
            <a:ext cx="1307195" cy="513470"/>
          </a:xfrm>
          <a:prstGeom prst="straightConnector1">
            <a:avLst/>
          </a:prstGeom>
          <a:ln w="1905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539552" y="5517232"/>
            <a:ext cx="860444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i="1" dirty="0">
                <a:solidFill>
                  <a:srgbClr val="C00000"/>
                </a:solidFill>
              </a:rPr>
              <a:t>Иммобилизованные ферменты (от лат. </a:t>
            </a:r>
            <a:r>
              <a:rPr lang="ru-RU" sz="1600" i="1" dirty="0" err="1">
                <a:solidFill>
                  <a:srgbClr val="C00000"/>
                </a:solidFill>
              </a:rPr>
              <a:t>immobiiis</a:t>
            </a:r>
            <a:r>
              <a:rPr lang="ru-RU" sz="1600" i="1" dirty="0">
                <a:solidFill>
                  <a:srgbClr val="C00000"/>
                </a:solidFill>
              </a:rPr>
              <a:t> - неподвижный), препараты ферментов, молекулы которых связаны с матрицей, или носителем (как правило, полимером), сохраняя при этом полностью или частично свои </a:t>
            </a:r>
            <a:r>
              <a:rPr lang="ru-RU" sz="1600" i="1" dirty="0" smtClean="0">
                <a:solidFill>
                  <a:srgbClr val="C00000"/>
                </a:solidFill>
              </a:rPr>
              <a:t>каталитические </a:t>
            </a:r>
            <a:r>
              <a:rPr lang="ru-RU" sz="1600" i="1" dirty="0">
                <a:solidFill>
                  <a:srgbClr val="C00000"/>
                </a:solidFill>
              </a:rPr>
              <a:t>свойства. </a:t>
            </a:r>
            <a:r>
              <a:rPr lang="ru-RU" sz="1600" i="1" dirty="0" smtClean="0">
                <a:solidFill>
                  <a:srgbClr val="C00000"/>
                </a:solidFill>
              </a:rPr>
              <a:t>Иммобилизованные </a:t>
            </a:r>
            <a:r>
              <a:rPr lang="ru-RU" sz="1600" i="1" dirty="0">
                <a:solidFill>
                  <a:srgbClr val="C00000"/>
                </a:solidFill>
              </a:rPr>
              <a:t>ферменты обычно не </a:t>
            </a:r>
            <a:r>
              <a:rPr lang="ru-RU" sz="1600" i="1" dirty="0" smtClean="0">
                <a:solidFill>
                  <a:srgbClr val="C00000"/>
                </a:solidFill>
              </a:rPr>
              <a:t>растворимы </a:t>
            </a:r>
            <a:r>
              <a:rPr lang="ru-RU" sz="1600" i="1" dirty="0">
                <a:solidFill>
                  <a:srgbClr val="C00000"/>
                </a:solidFill>
              </a:rPr>
              <a:t>в </a:t>
            </a:r>
            <a:r>
              <a:rPr lang="ru-RU" sz="1600" i="1" dirty="0" smtClean="0">
                <a:solidFill>
                  <a:srgbClr val="C00000"/>
                </a:solidFill>
              </a:rPr>
              <a:t>воде. Между </a:t>
            </a:r>
            <a:r>
              <a:rPr lang="ru-RU" sz="1600" i="1" dirty="0">
                <a:solidFill>
                  <a:srgbClr val="C00000"/>
                </a:solidFill>
              </a:rPr>
              <a:t>двумя фазами возможен обмен молекулами субстрата, продуктов </a:t>
            </a:r>
            <a:r>
              <a:rPr lang="ru-RU" sz="1600" i="1" dirty="0" smtClean="0">
                <a:solidFill>
                  <a:srgbClr val="C00000"/>
                </a:solidFill>
              </a:rPr>
              <a:t>каталитической </a:t>
            </a:r>
            <a:r>
              <a:rPr lang="ru-RU" sz="1600" i="1" dirty="0">
                <a:solidFill>
                  <a:srgbClr val="C00000"/>
                </a:solidFill>
              </a:rPr>
              <a:t>реакции, ингибиторов и активаторов. 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-53700" y="5580726"/>
            <a:ext cx="51809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8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!</a:t>
            </a:r>
            <a:endParaRPr lang="ru-RU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48578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22114"/>
          </a:xfrm>
        </p:spPr>
        <p:txBody>
          <a:bodyPr>
            <a:noAutofit/>
          </a:bodyPr>
          <a:lstStyle/>
          <a:p>
            <a:r>
              <a:rPr lang="ru-RU" sz="3200" dirty="0">
                <a:solidFill>
                  <a:srgbClr val="C00000"/>
                </a:solidFill>
              </a:rPr>
              <a:t>В </a:t>
            </a:r>
            <a:r>
              <a:rPr lang="ru-RU" sz="3200" dirty="0" smtClean="0">
                <a:solidFill>
                  <a:srgbClr val="C00000"/>
                </a:solidFill>
              </a:rPr>
              <a:t>настоящее время выделяют</a:t>
            </a:r>
            <a:br>
              <a:rPr lang="ru-RU" sz="3200" dirty="0" smtClean="0">
                <a:solidFill>
                  <a:srgbClr val="C00000"/>
                </a:solidFill>
              </a:rPr>
            </a:br>
            <a:r>
              <a:rPr lang="ru-RU" sz="3200" dirty="0" smtClean="0">
                <a:solidFill>
                  <a:srgbClr val="C00000"/>
                </a:solidFill>
              </a:rPr>
              <a:t> </a:t>
            </a:r>
            <a:r>
              <a:rPr lang="ru-RU" sz="3200" dirty="0">
                <a:solidFill>
                  <a:srgbClr val="C00000"/>
                </a:solidFill>
              </a:rPr>
              <a:t>3 основных </a:t>
            </a:r>
            <a:r>
              <a:rPr lang="ru-RU" sz="3200" dirty="0" smtClean="0">
                <a:solidFill>
                  <a:srgbClr val="C00000"/>
                </a:solidFill>
              </a:rPr>
              <a:t>направления биотехнологии: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484784"/>
            <a:ext cx="8784976" cy="4680520"/>
          </a:xfrm>
        </p:spPr>
        <p:txBody>
          <a:bodyPr>
            <a:normAutofit/>
          </a:bodyPr>
          <a:lstStyle/>
          <a:p>
            <a:pPr marL="0" indent="361950">
              <a:buNone/>
            </a:pPr>
            <a:r>
              <a:rPr lang="ru-RU" dirty="0">
                <a:solidFill>
                  <a:srgbClr val="0000CC"/>
                </a:solidFill>
              </a:rPr>
              <a:t>1. </a:t>
            </a:r>
            <a:r>
              <a:rPr lang="ru-RU" u="sng" dirty="0">
                <a:solidFill>
                  <a:srgbClr val="0000CC"/>
                </a:solidFill>
              </a:rPr>
              <a:t>Промышленная биотехнология</a:t>
            </a:r>
            <a:r>
              <a:rPr lang="ru-RU" dirty="0">
                <a:solidFill>
                  <a:srgbClr val="0000CC"/>
                </a:solidFill>
              </a:rPr>
              <a:t>, где рассматриваются общие принципы осуществления биотехнологических процессов, происходит знакомство с основными объектами и сферами применения биотехнологии, рядом крупномасштабных промышленных биотехнологических производств, использующих микроорганизмы</a:t>
            </a:r>
            <a:r>
              <a:rPr lang="ru-RU" dirty="0" smtClean="0">
                <a:solidFill>
                  <a:srgbClr val="0000CC"/>
                </a:solidFill>
              </a:rPr>
              <a:t>.</a:t>
            </a:r>
          </a:p>
          <a:p>
            <a:pPr marL="0" indent="361950">
              <a:buNone/>
            </a:pPr>
            <a:endParaRPr lang="ru-RU" sz="1600" dirty="0">
              <a:solidFill>
                <a:srgbClr val="0000CC"/>
              </a:solidFill>
            </a:endParaRPr>
          </a:p>
          <a:p>
            <a:endParaRPr lang="ru-RU" dirty="0">
              <a:solidFill>
                <a:srgbClr val="0000CC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25829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332656"/>
            <a:ext cx="8784976" cy="4536504"/>
          </a:xfrm>
        </p:spPr>
        <p:txBody>
          <a:bodyPr>
            <a:normAutofit fontScale="77500" lnSpcReduction="20000"/>
          </a:bodyPr>
          <a:lstStyle/>
          <a:p>
            <a:pPr marL="0" indent="361950">
              <a:buNone/>
            </a:pPr>
            <a:r>
              <a:rPr lang="ru-RU" dirty="0" smtClean="0">
                <a:solidFill>
                  <a:srgbClr val="0000CC"/>
                </a:solidFill>
              </a:rPr>
              <a:t>2</a:t>
            </a:r>
            <a:r>
              <a:rPr lang="ru-RU" dirty="0">
                <a:solidFill>
                  <a:srgbClr val="0000CC"/>
                </a:solidFill>
              </a:rPr>
              <a:t>. </a:t>
            </a:r>
            <a:r>
              <a:rPr lang="ru-RU" u="sng" dirty="0">
                <a:solidFill>
                  <a:srgbClr val="0000CC"/>
                </a:solidFill>
              </a:rPr>
              <a:t>Клеточная инженерия</a:t>
            </a:r>
            <a:r>
              <a:rPr lang="ru-RU" dirty="0">
                <a:solidFill>
                  <a:srgbClr val="0000CC"/>
                </a:solidFill>
              </a:rPr>
              <a:t>. Основная цель этого раздела – знакомство с методами ведения культур клеток и практическим использованием этих объектов. В рамках этого раздела </a:t>
            </a:r>
            <a:r>
              <a:rPr lang="ru-RU" dirty="0" smtClean="0">
                <a:solidFill>
                  <a:srgbClr val="0000CC"/>
                </a:solidFill>
              </a:rPr>
              <a:t>выделяют </a:t>
            </a:r>
            <a:r>
              <a:rPr lang="ru-RU" dirty="0">
                <a:solidFill>
                  <a:srgbClr val="0000CC"/>
                </a:solidFill>
              </a:rPr>
              <a:t>культивирование растительных клеток и  методы культивирования животных клеток, так как подходы к культивированию этих объектов различаются в силу их принципиальных биологических различий. </a:t>
            </a:r>
            <a:endParaRPr lang="ru-RU" dirty="0" smtClean="0">
              <a:solidFill>
                <a:srgbClr val="0000CC"/>
              </a:solidFill>
            </a:endParaRPr>
          </a:p>
          <a:p>
            <a:pPr marL="0" indent="361950">
              <a:buNone/>
            </a:pPr>
            <a:r>
              <a:rPr lang="ru-RU" sz="3100" i="1" dirty="0" smtClean="0">
                <a:solidFill>
                  <a:srgbClr val="C00000"/>
                </a:solidFill>
              </a:rPr>
              <a:t>Клеточная </a:t>
            </a:r>
            <a:r>
              <a:rPr lang="ru-RU" sz="3100" i="1" dirty="0">
                <a:solidFill>
                  <a:srgbClr val="C00000"/>
                </a:solidFill>
              </a:rPr>
              <a:t>биотехнология обеспечила ускоренное получение новых важных форм и линий растений и животных, используемых в селекции на устойчивость, продуктивность и качество; размножение ценных генотипов, получение ценных биологических препаратов пищевого, кормового и медицинского назначения</a:t>
            </a:r>
          </a:p>
          <a:p>
            <a:endParaRPr lang="ru-RU" dirty="0">
              <a:solidFill>
                <a:srgbClr val="0000CC"/>
              </a:solidFill>
            </a:endParaRPr>
          </a:p>
        </p:txBody>
      </p:sp>
      <p:pic>
        <p:nvPicPr>
          <p:cNvPr id="1027" name="Picture 3" descr="D:\Лямин\Мазницына\биотехнология\laboratory_genetics_0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5686" y="4365104"/>
            <a:ext cx="4906713" cy="246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2067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44624"/>
            <a:ext cx="8964488" cy="6696744"/>
          </a:xfrm>
        </p:spPr>
        <p:txBody>
          <a:bodyPr>
            <a:normAutofit fontScale="77500" lnSpcReduction="20000"/>
          </a:bodyPr>
          <a:lstStyle/>
          <a:p>
            <a:pPr marL="0" indent="361950">
              <a:buNone/>
            </a:pPr>
            <a:r>
              <a:rPr lang="ru-RU" u="sng" dirty="0">
                <a:solidFill>
                  <a:srgbClr val="0000CC"/>
                </a:solidFill>
              </a:rPr>
              <a:t>3. Генная инженерия. </a:t>
            </a:r>
            <a:r>
              <a:rPr lang="ru-RU" dirty="0">
                <a:solidFill>
                  <a:srgbClr val="0000CC"/>
                </a:solidFill>
              </a:rPr>
              <a:t>Высшим достижением современной биотехнологии является генетическая трансформация, перенос чужеродных генов и других материальных носителей наследственности в клетки растений, животных и микроорганизмов, получение </a:t>
            </a:r>
            <a:r>
              <a:rPr lang="ru-RU" dirty="0" err="1">
                <a:solidFill>
                  <a:srgbClr val="0000CC"/>
                </a:solidFill>
              </a:rPr>
              <a:t>трансгенных</a:t>
            </a:r>
            <a:r>
              <a:rPr lang="ru-RU" dirty="0">
                <a:solidFill>
                  <a:srgbClr val="0000CC"/>
                </a:solidFill>
              </a:rPr>
              <a:t> организмов с новыми или усиленными свойствами и признаками. </a:t>
            </a:r>
            <a:r>
              <a:rPr lang="ru-RU" sz="2900" i="1" dirty="0">
                <a:solidFill>
                  <a:srgbClr val="C00000"/>
                </a:solidFill>
              </a:rPr>
              <a:t>По своим целям и возможностям в перспективе это направление является стратегическим. Оно позволяет решать коренные задачи селекции биологических объектов на устойчивость, высокую продуктивность и качество продукции при оздоровлении экологической обстановки во всех видах производств. Однако для достижения этих целей предстоит преодолеть огромные трудности в повышении эффективности генетической трансформации и прежде всего в идентификации генов, создании их банков клонирования, расшифровке механизмов полигенной детерминации признаков и свойств биологических объектов, обеспечении высокой экспрессии генов и создании надежных векторных систем. </a:t>
            </a:r>
            <a:endParaRPr lang="ru-RU" sz="2900" i="1" dirty="0" smtClean="0">
              <a:solidFill>
                <a:srgbClr val="C00000"/>
              </a:solidFill>
            </a:endParaRPr>
          </a:p>
          <a:p>
            <a:pPr marL="0" indent="361950">
              <a:buNone/>
            </a:pPr>
            <a:r>
              <a:rPr lang="ru-RU" sz="2900" i="1" dirty="0" smtClean="0">
                <a:solidFill>
                  <a:srgbClr val="C00000"/>
                </a:solidFill>
              </a:rPr>
              <a:t>Уже </a:t>
            </a:r>
            <a:r>
              <a:rPr lang="ru-RU" sz="2900" i="1" dirty="0">
                <a:solidFill>
                  <a:srgbClr val="C00000"/>
                </a:solidFill>
              </a:rPr>
              <a:t>сегодня во многих лабораториях мира, в том числе и в России</a:t>
            </a:r>
            <a:r>
              <a:rPr lang="ru-RU" sz="2900" i="1" dirty="0" smtClean="0">
                <a:solidFill>
                  <a:srgbClr val="C00000"/>
                </a:solidFill>
              </a:rPr>
              <a:t>,</a:t>
            </a:r>
            <a:br>
              <a:rPr lang="ru-RU" sz="2900" i="1" dirty="0" smtClean="0">
                <a:solidFill>
                  <a:srgbClr val="C00000"/>
                </a:solidFill>
              </a:rPr>
            </a:br>
            <a:r>
              <a:rPr lang="ru-RU" sz="2900" i="1" dirty="0" smtClean="0">
                <a:solidFill>
                  <a:srgbClr val="C00000"/>
                </a:solidFill>
              </a:rPr>
              <a:t>с </a:t>
            </a:r>
            <a:r>
              <a:rPr lang="ru-RU" sz="2900" i="1" dirty="0">
                <a:solidFill>
                  <a:srgbClr val="C00000"/>
                </a:solidFill>
              </a:rPr>
              <a:t>помощью методов генетической инженерии </a:t>
            </a:r>
            <a:r>
              <a:rPr lang="ru-RU" sz="2900" i="1" dirty="0" smtClean="0">
                <a:solidFill>
                  <a:srgbClr val="C00000"/>
                </a:solidFill>
              </a:rPr>
              <a:t/>
            </a:r>
            <a:br>
              <a:rPr lang="ru-RU" sz="2900" i="1" dirty="0" smtClean="0">
                <a:solidFill>
                  <a:srgbClr val="C00000"/>
                </a:solidFill>
              </a:rPr>
            </a:br>
            <a:r>
              <a:rPr lang="ru-RU" sz="2900" i="1" dirty="0" smtClean="0">
                <a:solidFill>
                  <a:srgbClr val="C00000"/>
                </a:solidFill>
              </a:rPr>
              <a:t>созданы </a:t>
            </a:r>
            <a:r>
              <a:rPr lang="ru-RU" sz="2900" i="1" dirty="0">
                <a:solidFill>
                  <a:srgbClr val="C00000"/>
                </a:solidFill>
              </a:rPr>
              <a:t>принципиально новые </a:t>
            </a:r>
            <a:r>
              <a:rPr lang="ru-RU" sz="2900" i="1" dirty="0" err="1">
                <a:solidFill>
                  <a:srgbClr val="C00000"/>
                </a:solidFill>
              </a:rPr>
              <a:t>трансгенные</a:t>
            </a:r>
            <a:r>
              <a:rPr lang="ru-RU" sz="2900" i="1" dirty="0">
                <a:solidFill>
                  <a:srgbClr val="C00000"/>
                </a:solidFill>
              </a:rPr>
              <a:t> растения</a:t>
            </a:r>
            <a:r>
              <a:rPr lang="ru-RU" sz="2900" i="1" dirty="0" smtClean="0">
                <a:solidFill>
                  <a:srgbClr val="C00000"/>
                </a:solidFill>
              </a:rPr>
              <a:t>,</a:t>
            </a:r>
            <a:br>
              <a:rPr lang="ru-RU" sz="2900" i="1" dirty="0" smtClean="0">
                <a:solidFill>
                  <a:srgbClr val="C00000"/>
                </a:solidFill>
              </a:rPr>
            </a:br>
            <a:r>
              <a:rPr lang="ru-RU" sz="2900" i="1" dirty="0" smtClean="0">
                <a:solidFill>
                  <a:srgbClr val="C00000"/>
                </a:solidFill>
              </a:rPr>
              <a:t>животные </a:t>
            </a:r>
            <a:r>
              <a:rPr lang="ru-RU" sz="2900" i="1" dirty="0">
                <a:solidFill>
                  <a:srgbClr val="C00000"/>
                </a:solidFill>
              </a:rPr>
              <a:t>и микроорганизмы, получившие </a:t>
            </a:r>
            <a:r>
              <a:rPr lang="ru-RU" sz="2900" i="1" dirty="0" smtClean="0">
                <a:solidFill>
                  <a:srgbClr val="C00000"/>
                </a:solidFill>
              </a:rPr>
              <a:t/>
            </a:r>
            <a:br>
              <a:rPr lang="ru-RU" sz="2900" i="1" dirty="0" smtClean="0">
                <a:solidFill>
                  <a:srgbClr val="C00000"/>
                </a:solidFill>
              </a:rPr>
            </a:br>
            <a:r>
              <a:rPr lang="ru-RU" sz="2900" i="1" dirty="0" smtClean="0">
                <a:solidFill>
                  <a:srgbClr val="C00000"/>
                </a:solidFill>
              </a:rPr>
              <a:t>коммерческое </a:t>
            </a:r>
            <a:r>
              <a:rPr lang="ru-RU" sz="2900" i="1" dirty="0">
                <a:solidFill>
                  <a:srgbClr val="C00000"/>
                </a:solidFill>
              </a:rPr>
              <a:t>признание.</a:t>
            </a:r>
          </a:p>
          <a:p>
            <a:endParaRPr lang="ru-RU" dirty="0">
              <a:solidFill>
                <a:srgbClr val="0000CC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572" y="5341218"/>
            <a:ext cx="2209428" cy="14729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300215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1112</Words>
  <Application>Microsoft Office PowerPoint</Application>
  <PresentationFormat>Экран (4:3)</PresentationFormat>
  <Paragraphs>84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Лекция 1.  Введение в биотехнологию. Содержание и значение курса (1 час.)</vt:lpstr>
      <vt:lpstr>Литература </vt:lpstr>
      <vt:lpstr>1. Биотехнология как отрасль науки и отрасль производства. Предмет и методы сельскохозяйственной биотехнологии</vt:lpstr>
      <vt:lpstr>Презентация PowerPoint</vt:lpstr>
      <vt:lpstr>Презентация PowerPoint</vt:lpstr>
      <vt:lpstr>Презентация PowerPoint</vt:lpstr>
      <vt:lpstr>В настоящее время выделяют  3 основных направления биотехнологии:</vt:lpstr>
      <vt:lpstr>Презентация PowerPoint</vt:lpstr>
      <vt:lpstr>Презентация PowerPoint</vt:lpstr>
      <vt:lpstr>Современная биотехнология тесно стыкуется с рядом научных дисциплин</vt:lpstr>
      <vt:lpstr>2. Основные направления и задачи современной биотехнологии</vt:lpstr>
      <vt:lpstr>Надежды и опасения</vt:lpstr>
      <vt:lpstr>Основные направления и задачи современной биотехнологии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Люба</cp:lastModifiedBy>
  <cp:revision>28</cp:revision>
  <dcterms:modified xsi:type="dcterms:W3CDTF">2021-01-20T10:53:57Z</dcterms:modified>
</cp:coreProperties>
</file>